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handoutMasterIdLst>
    <p:handoutMasterId r:id="rId13"/>
  </p:handoutMasterIdLst>
  <p:sldIdLst>
    <p:sldId id="256" r:id="rId2"/>
    <p:sldId id="281" r:id="rId3"/>
    <p:sldId id="258" r:id="rId4"/>
    <p:sldId id="279" r:id="rId5"/>
    <p:sldId id="283" r:id="rId6"/>
    <p:sldId id="262" r:id="rId7"/>
    <p:sldId id="264" r:id="rId8"/>
    <p:sldId id="280" r:id="rId9"/>
    <p:sldId id="284" r:id="rId10"/>
    <p:sldId id="285" r:id="rId11"/>
    <p:sldId id="274" r:id="rId12"/>
  </p:sldIdLst>
  <p:sldSz cx="9144000" cy="6858000" type="screen4x3"/>
  <p:notesSz cx="6797675" cy="9928225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85817" autoAdjust="0"/>
  </p:normalViewPr>
  <p:slideViewPr>
    <p:cSldViewPr>
      <p:cViewPr varScale="1">
        <p:scale>
          <a:sx n="64" d="100"/>
          <a:sy n="64" d="100"/>
        </p:scale>
        <p:origin x="157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8106B4-05FE-4A0C-9C33-E84E41A133EE}" type="datetimeFigureOut">
              <a:rPr lang="sl-SI" smtClean="0"/>
              <a:t>28.3.2015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CECE91-41F4-45D5-AEB0-DAA98B6A016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947764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22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/>
          </a:p>
        </p:txBody>
      </p:sp>
      <p:sp>
        <p:nvSpPr>
          <p:cNvPr id="5" name="Pravokotnik 23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/>
          </a:p>
        </p:txBody>
      </p:sp>
      <p:sp>
        <p:nvSpPr>
          <p:cNvPr id="6" name="Pravokotnik 24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/>
          </a:p>
        </p:txBody>
      </p:sp>
      <p:sp>
        <p:nvSpPr>
          <p:cNvPr id="7" name="Pravokotnik 25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/>
          </a:p>
        </p:txBody>
      </p:sp>
      <p:sp>
        <p:nvSpPr>
          <p:cNvPr id="10" name="Pravokotnik 26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/>
          </a:p>
        </p:txBody>
      </p:sp>
      <p:sp useBgFill="1">
        <p:nvSpPr>
          <p:cNvPr id="11" name="Zaobljeni pravokotnik 29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/>
          </a:p>
        </p:txBody>
      </p:sp>
      <p:sp useBgFill="1">
        <p:nvSpPr>
          <p:cNvPr id="12" name="Zaobljeni pravokotnik 3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/>
          </a:p>
        </p:txBody>
      </p:sp>
      <p:sp>
        <p:nvSpPr>
          <p:cNvPr id="13" name="Pravokotnik 6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/>
          </a:p>
        </p:txBody>
      </p:sp>
      <p:sp>
        <p:nvSpPr>
          <p:cNvPr id="14" name="Pravokotnik 9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/>
          </a:p>
        </p:txBody>
      </p:sp>
      <p:sp>
        <p:nvSpPr>
          <p:cNvPr id="15" name="Pravokotnik 10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/>
          </a:p>
        </p:txBody>
      </p:sp>
      <p:sp>
        <p:nvSpPr>
          <p:cNvPr id="16" name="Pravokotnik 18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/>
          </a:p>
        </p:txBody>
      </p:sp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sl-SI" smtClean="0"/>
              <a:t>Kliknite, če želite urediti slog podnaslova matrice</a:t>
            </a:r>
            <a:endParaRPr lang="en-US"/>
          </a:p>
        </p:txBody>
      </p:sp>
      <p:sp>
        <p:nvSpPr>
          <p:cNvPr id="17" name="Ograda datuma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24FD0E-9408-4617-8BAE-FD62E1797C5C}" type="datetimeFigureOut">
              <a:rPr lang="sl-SI"/>
              <a:pPr>
                <a:defRPr/>
              </a:pPr>
              <a:t>28.3.2015</a:t>
            </a:fld>
            <a:endParaRPr lang="sl-SI"/>
          </a:p>
        </p:txBody>
      </p:sp>
      <p:sp>
        <p:nvSpPr>
          <p:cNvPr id="18" name="Ograda noge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9" name="Ograda številke diapozitiva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2A04A3D-906D-4E50-BF45-AA1E1FD8009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D31038-501C-4BA3-B40A-8F6A3E488A3A}" type="datetimeFigureOut">
              <a:rPr lang="sl-SI"/>
              <a:pPr>
                <a:defRPr/>
              </a:pPr>
              <a:t>28.3.2015</a:t>
            </a:fld>
            <a:endParaRPr lang="sl-SI"/>
          </a:p>
        </p:txBody>
      </p:sp>
      <p:sp>
        <p:nvSpPr>
          <p:cNvPr id="5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86DA50-1FEF-4A3D-83CB-84E8669C37A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974FF-9A7D-4BD1-942D-0C1994C5DC3C}" type="datetimeFigureOut">
              <a:rPr lang="sl-SI"/>
              <a:pPr>
                <a:defRPr/>
              </a:pPr>
              <a:t>28.3.2015</a:t>
            </a:fld>
            <a:endParaRPr lang="sl-SI"/>
          </a:p>
        </p:txBody>
      </p:sp>
      <p:sp>
        <p:nvSpPr>
          <p:cNvPr id="5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2C071-09C5-496B-932E-95B8DD23E00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97D3-A34D-4355-B8C5-FD3EF3816322}" type="datetimeFigureOut">
              <a:rPr lang="sl-SI"/>
              <a:pPr>
                <a:defRPr/>
              </a:pPr>
              <a:t>28.3.2015</a:t>
            </a:fld>
            <a:endParaRPr lang="sl-SI"/>
          </a:p>
        </p:txBody>
      </p:sp>
      <p:sp>
        <p:nvSpPr>
          <p:cNvPr id="5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849CE-7C70-4ACF-A00C-D3FCDDD45FB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BCDFF-DD75-4A48-B80E-C926A84A9417}" type="datetimeFigureOut">
              <a:rPr lang="sl-SI"/>
              <a:pPr>
                <a:defRPr/>
              </a:pPr>
              <a:t>28.3.2015</a:t>
            </a:fld>
            <a:endParaRPr lang="sl-SI"/>
          </a:p>
        </p:txBody>
      </p:sp>
      <p:sp>
        <p:nvSpPr>
          <p:cNvPr id="5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B4158-CC7D-43AE-8483-165D3BB3C95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Ograda datum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CFA3FD-92C8-48FE-9092-7AD9433C1B4A}" type="datetimeFigureOut">
              <a:rPr lang="sl-SI"/>
              <a:pPr>
                <a:defRPr/>
              </a:pPr>
              <a:t>28.3.2015</a:t>
            </a:fld>
            <a:endParaRPr lang="sl-SI"/>
          </a:p>
        </p:txBody>
      </p:sp>
      <p:sp>
        <p:nvSpPr>
          <p:cNvPr id="6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81FBC-8C23-4AF6-BD9A-982B444D17D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7" name="Ograda datum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BDC073D-77B6-4A9E-BAE5-8A9619B6D9A0}" type="datetimeFigureOut">
              <a:rPr lang="sl-SI"/>
              <a:pPr>
                <a:defRPr/>
              </a:pPr>
              <a:t>28.3.2015</a:t>
            </a:fld>
            <a:endParaRPr lang="sl-SI"/>
          </a:p>
        </p:txBody>
      </p:sp>
      <p:sp>
        <p:nvSpPr>
          <p:cNvPr id="8" name="Ograda številke diapozitiva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6518F6D-4668-46C3-894D-CD893F6EF52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  <p:sp>
        <p:nvSpPr>
          <p:cNvPr id="9" name="Ograda noge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122876-F5B2-46FC-B48E-878A505054DE}" type="datetimeFigureOut">
              <a:rPr lang="sl-SI"/>
              <a:pPr>
                <a:defRPr/>
              </a:pPr>
              <a:t>28.3.2015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E4526-7828-40FD-938B-77474C2978E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A6674-3F63-4A04-9087-31F7398409D6}" type="datetimeFigureOut">
              <a:rPr lang="sl-SI"/>
              <a:pPr>
                <a:defRPr/>
              </a:pPr>
              <a:t>28.3.2015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Ograda številke diapoz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541A0A-9139-4B20-85B5-BFA224639A1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Ograda datum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B2011-9846-4A31-B5AC-F3139BB07FD9}" type="datetimeFigureOut">
              <a:rPr lang="sl-SI"/>
              <a:pPr>
                <a:defRPr/>
              </a:pPr>
              <a:t>28.3.2015</a:t>
            </a:fld>
            <a:endParaRPr lang="sl-SI"/>
          </a:p>
        </p:txBody>
      </p:sp>
      <p:sp>
        <p:nvSpPr>
          <p:cNvPr id="6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229ABA-0595-409A-8B9C-49CA60E04BB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sl-SI" noProof="0" smtClean="0"/>
              <a:t>Kliknite ikono, če želite dodati sliko</a:t>
            </a:r>
            <a:endParaRPr lang="en-US" noProof="0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C36A9-64F1-4737-95B0-5F87CD233866}" type="datetimeFigureOut">
              <a:rPr lang="sl-SI"/>
              <a:pPr>
                <a:defRPr/>
              </a:pPr>
              <a:t>28.3.2015</a:t>
            </a:fld>
            <a:endParaRPr lang="sl-SI"/>
          </a:p>
        </p:txBody>
      </p:sp>
      <p:sp>
        <p:nvSpPr>
          <p:cNvPr id="6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C2116-8962-4D96-B21D-324EA5370F3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ravokotnik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/>
          </a:p>
        </p:txBody>
      </p:sp>
      <p:sp>
        <p:nvSpPr>
          <p:cNvPr id="29" name="Pravokotnik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/>
          </a:p>
        </p:txBody>
      </p:sp>
      <p:sp>
        <p:nvSpPr>
          <p:cNvPr id="30" name="Pravokotnik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/>
          </a:p>
        </p:txBody>
      </p:sp>
      <p:sp>
        <p:nvSpPr>
          <p:cNvPr id="31" name="Pravokotnik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/>
          </a:p>
        </p:txBody>
      </p:sp>
      <p:sp>
        <p:nvSpPr>
          <p:cNvPr id="32" name="Pravokotnik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/>
          </a:p>
        </p:txBody>
      </p:sp>
      <p:sp useBgFill="1">
        <p:nvSpPr>
          <p:cNvPr id="33" name="Zaobljeni pravokotnik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/>
          </a:p>
        </p:txBody>
      </p:sp>
      <p:sp useBgFill="1">
        <p:nvSpPr>
          <p:cNvPr id="34" name="Zaobljeni pravokotnik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/>
          </a:p>
        </p:txBody>
      </p:sp>
      <p:sp>
        <p:nvSpPr>
          <p:cNvPr id="35" name="Pravokotnik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 dirty="0"/>
          </a:p>
        </p:txBody>
      </p:sp>
      <p:sp>
        <p:nvSpPr>
          <p:cNvPr id="36" name="Pravokotnik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 dirty="0"/>
          </a:p>
        </p:txBody>
      </p:sp>
      <p:sp>
        <p:nvSpPr>
          <p:cNvPr id="37" name="Pravokotnik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/>
          </a:p>
        </p:txBody>
      </p:sp>
      <p:sp>
        <p:nvSpPr>
          <p:cNvPr id="38" name="Pravokotnik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/>
          </a:p>
        </p:txBody>
      </p:sp>
      <p:sp>
        <p:nvSpPr>
          <p:cNvPr id="39" name="Pravokotnik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/>
          </a:p>
        </p:txBody>
      </p:sp>
      <p:sp>
        <p:nvSpPr>
          <p:cNvPr id="40" name="Pravokotnik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 dirty="0"/>
          </a:p>
        </p:txBody>
      </p:sp>
      <p:sp>
        <p:nvSpPr>
          <p:cNvPr id="1039" name="Ograda naslova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 naslova matrice</a:t>
            </a:r>
            <a:endParaRPr lang="en-US" smtClean="0"/>
          </a:p>
        </p:txBody>
      </p:sp>
      <p:sp>
        <p:nvSpPr>
          <p:cNvPr id="1040" name="Ograda besedila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smtClean="0"/>
          </a:p>
        </p:txBody>
      </p:sp>
      <p:sp>
        <p:nvSpPr>
          <p:cNvPr id="14" name="Ograda datuma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 b="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fld id="{07F2151F-3430-421D-A2A2-5079226B6616}" type="datetimeFigureOut">
              <a:rPr lang="sl-SI"/>
              <a:pPr>
                <a:defRPr/>
              </a:pPr>
              <a:t>28.3.2015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 b="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3" name="Ograda številke diapozitiva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 b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4911861A-9DCA-476D-88A4-52BCC1C676A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5" r:id="rId2"/>
    <p:sldLayoutId id="2147483754" r:id="rId3"/>
    <p:sldLayoutId id="2147483753" r:id="rId4"/>
    <p:sldLayoutId id="2147483757" r:id="rId5"/>
    <p:sldLayoutId id="2147483758" r:id="rId6"/>
    <p:sldLayoutId id="2147483752" r:id="rId7"/>
    <p:sldLayoutId id="2147483751" r:id="rId8"/>
    <p:sldLayoutId id="2147483750" r:id="rId9"/>
    <p:sldLayoutId id="2147483749" r:id="rId10"/>
    <p:sldLayoutId id="214748374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Naslov 1"/>
          <p:cNvSpPr>
            <a:spLocks noGrp="1"/>
          </p:cNvSpPr>
          <p:nvPr>
            <p:ph type="ctrTitle"/>
          </p:nvPr>
        </p:nvSpPr>
        <p:spPr>
          <a:xfrm>
            <a:off x="457200" y="2401888"/>
            <a:ext cx="8458200" cy="1470025"/>
          </a:xfrm>
        </p:spPr>
        <p:txBody>
          <a:bodyPr/>
          <a:lstStyle/>
          <a:p>
            <a:pPr eaLnBrk="1" hangingPunct="1"/>
            <a:r>
              <a:rPr lang="sl-SI" smtClean="0">
                <a:latin typeface="Arial" charset="0"/>
              </a:rPr>
              <a:t>Mladinske delavnice </a:t>
            </a:r>
          </a:p>
        </p:txBody>
      </p:sp>
      <p:sp>
        <p:nvSpPr>
          <p:cNvPr id="13314" name="Podnaslov 2"/>
          <p:cNvSpPr>
            <a:spLocks noGrp="1"/>
          </p:cNvSpPr>
          <p:nvPr>
            <p:ph type="subTitle" idx="1"/>
          </p:nvPr>
        </p:nvSpPr>
        <p:spPr>
          <a:xfrm>
            <a:off x="457200" y="3900488"/>
            <a:ext cx="5900738" cy="2600325"/>
          </a:xfrm>
        </p:spPr>
        <p:txBody>
          <a:bodyPr/>
          <a:lstStyle/>
          <a:p>
            <a:pPr marL="63500" eaLnBrk="1" hangingPunct="1"/>
            <a:endParaRPr lang="sl-SI" smtClean="0"/>
          </a:p>
          <a:p>
            <a:pPr marL="63500" eaLnBrk="1" hangingPunct="1"/>
            <a:r>
              <a:rPr lang="sl-SI" smtClean="0"/>
              <a:t>JANEZ TUŠAR, magister soc. dela</a:t>
            </a:r>
            <a:endParaRPr lang="sl-SI" smtClean="0">
              <a:latin typeface="Arial" charset="0"/>
            </a:endParaRPr>
          </a:p>
          <a:p>
            <a:pPr marL="63500" eaLnBrk="1" hangingPunct="1"/>
            <a:r>
              <a:rPr lang="sl-SI" smtClean="0"/>
              <a:t>KAJA KENDA, univ. dipl.soc.del.</a:t>
            </a:r>
          </a:p>
          <a:p>
            <a:pPr marL="63500" eaLnBrk="1" hangingPunct="1"/>
            <a:r>
              <a:rPr lang="sl-SI" smtClean="0"/>
              <a:t>Center za socialno delo Idrija 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4343949"/>
            <a:ext cx="3419872" cy="24179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066800"/>
          </a:xfrm>
        </p:spPr>
        <p:txBody>
          <a:bodyPr/>
          <a:lstStyle/>
          <a:p>
            <a:r>
              <a:rPr lang="sl-SI" dirty="0" smtClean="0"/>
              <a:t>Evalvacija mladinskih delavnic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79512" y="1870143"/>
            <a:ext cx="8445624" cy="4324350"/>
          </a:xfrm>
        </p:spPr>
        <p:txBody>
          <a:bodyPr/>
          <a:lstStyle/>
          <a:p>
            <a:r>
              <a:rPr lang="sl-SI" dirty="0" smtClean="0"/>
              <a:t>Načini vrednotenja izvajanja programa: </a:t>
            </a:r>
          </a:p>
          <a:p>
            <a:pPr lvl="1"/>
            <a:r>
              <a:rPr lang="sl-SI" dirty="0" err="1" smtClean="0"/>
              <a:t>evalvacijska</a:t>
            </a:r>
            <a:r>
              <a:rPr lang="sl-SI" dirty="0" smtClean="0"/>
              <a:t> poročila </a:t>
            </a:r>
            <a:r>
              <a:rPr lang="sl-SI" dirty="0"/>
              <a:t>šol, raziskave fokusnih </a:t>
            </a:r>
            <a:r>
              <a:rPr lang="sl-SI" dirty="0" smtClean="0"/>
              <a:t>skupin in diplomske naloge.</a:t>
            </a:r>
          </a:p>
          <a:p>
            <a:r>
              <a:rPr lang="sl-SI" dirty="0" smtClean="0"/>
              <a:t>Glavne ugotovitve:</a:t>
            </a:r>
          </a:p>
          <a:p>
            <a:pPr lvl="1" eaLnBrk="1" hangingPunct="1">
              <a:lnSpc>
                <a:spcPct val="90000"/>
              </a:lnSpc>
            </a:pPr>
            <a:r>
              <a:rPr lang="sl-SI" dirty="0" smtClean="0"/>
              <a:t>mladinske </a:t>
            </a:r>
            <a:r>
              <a:rPr lang="sl-SI" dirty="0"/>
              <a:t>delavnice </a:t>
            </a:r>
            <a:r>
              <a:rPr lang="sl-SI" dirty="0" smtClean="0"/>
              <a:t>so v </a:t>
            </a:r>
            <a:r>
              <a:rPr lang="sl-SI" dirty="0"/>
              <a:t>osnovnih šolah dobro </a:t>
            </a:r>
            <a:r>
              <a:rPr lang="sl-SI" dirty="0" smtClean="0"/>
              <a:t>sprejete; podobnega </a:t>
            </a:r>
            <a:r>
              <a:rPr lang="sl-SI" dirty="0"/>
              <a:t>dela z mladimi </a:t>
            </a:r>
            <a:r>
              <a:rPr lang="sl-SI" dirty="0" smtClean="0"/>
              <a:t>si vključene </a:t>
            </a:r>
            <a:r>
              <a:rPr lang="sl-SI" dirty="0"/>
              <a:t>šole želijo tudi </a:t>
            </a:r>
            <a:r>
              <a:rPr lang="sl-SI" dirty="0" smtClean="0"/>
              <a:t>naprej;</a:t>
            </a:r>
          </a:p>
          <a:p>
            <a:pPr lvl="1" eaLnBrk="1" hangingPunct="1">
              <a:lnSpc>
                <a:spcPct val="90000"/>
              </a:lnSpc>
            </a:pPr>
            <a:r>
              <a:rPr lang="sl-SI" dirty="0" smtClean="0"/>
              <a:t>mladostniki </a:t>
            </a:r>
            <a:r>
              <a:rPr lang="sl-SI" dirty="0"/>
              <a:t>se v skupini dobro počutijo, o izbranih temah govorijo, razmišljajo, pridobivajo nove izkušnje ter uresničujejo svoja </a:t>
            </a:r>
            <a:r>
              <a:rPr lang="sl-SI" dirty="0" smtClean="0"/>
              <a:t>pričakovanja;</a:t>
            </a:r>
          </a:p>
          <a:p>
            <a:pPr lvl="1" eaLnBrk="1" hangingPunct="1">
              <a:lnSpc>
                <a:spcPct val="90000"/>
              </a:lnSpc>
            </a:pPr>
            <a:r>
              <a:rPr lang="sl-SI" dirty="0" smtClean="0"/>
              <a:t>predlagajo </a:t>
            </a:r>
            <a:r>
              <a:rPr lang="sl-SI" dirty="0"/>
              <a:t>nove teme, ki so v sodobnem svetu postale </a:t>
            </a:r>
            <a:r>
              <a:rPr lang="sl-SI" dirty="0" smtClean="0"/>
              <a:t>aktualne.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789897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Ograda vsebine 2"/>
          <p:cNvSpPr>
            <a:spLocks noGrp="1"/>
          </p:cNvSpPr>
          <p:nvPr>
            <p:ph idx="1"/>
          </p:nvPr>
        </p:nvSpPr>
        <p:spPr>
          <a:xfrm>
            <a:off x="395288" y="836613"/>
            <a:ext cx="8229600" cy="4592637"/>
          </a:xfrm>
        </p:spPr>
        <p:txBody>
          <a:bodyPr/>
          <a:lstStyle/>
          <a:p>
            <a:pPr marL="109538" indent="0" algn="ctr" eaLnBrk="1" hangingPunct="1"/>
            <a:endParaRPr lang="sl-SI" dirty="0" smtClean="0"/>
          </a:p>
          <a:p>
            <a:pPr marL="109538" indent="0" algn="ctr" eaLnBrk="1" hangingPunct="1"/>
            <a:endParaRPr lang="sl-SI" dirty="0" smtClean="0"/>
          </a:p>
          <a:p>
            <a:pPr marL="109538" indent="0" algn="ctr" eaLnBrk="1" hangingPunct="1"/>
            <a:endParaRPr lang="sl-SI" dirty="0" smtClean="0"/>
          </a:p>
          <a:p>
            <a:pPr marL="109538" indent="0" algn="ctr" eaLnBrk="1" hangingPunct="1"/>
            <a:endParaRPr lang="sl-SI" dirty="0" smtClean="0"/>
          </a:p>
          <a:p>
            <a:pPr marL="109538" indent="0" algn="ctr" eaLnBrk="1" hangingPunct="1">
              <a:buNone/>
            </a:pPr>
            <a:r>
              <a:rPr lang="sl-SI" sz="3200" dirty="0" smtClean="0"/>
              <a:t>Hvala za pozornost!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/>
              <a:t>Zgodovina mladinskih delavnic</a:t>
            </a:r>
            <a:br>
              <a:rPr lang="sl-SI" b="1" dirty="0"/>
            </a:b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None/>
            </a:pPr>
            <a:r>
              <a:rPr lang="sl-SI" dirty="0"/>
              <a:t>Začetek MD sega v leto 1986, in sicer jih je v Beogradu razvila skupina beograjskih študentov psihologije.</a:t>
            </a:r>
          </a:p>
          <a:p>
            <a:pPr algn="ctr" eaLnBrk="1" hangingPunct="1">
              <a:lnSpc>
                <a:spcPct val="90000"/>
              </a:lnSpc>
              <a:buNone/>
            </a:pPr>
            <a:endParaRPr lang="sl-SI" dirty="0"/>
          </a:p>
          <a:p>
            <a:pPr algn="ctr" eaLnBrk="1" hangingPunct="1">
              <a:lnSpc>
                <a:spcPct val="90000"/>
              </a:lnSpc>
              <a:buNone/>
            </a:pPr>
            <a:r>
              <a:rPr lang="sl-SI" dirty="0"/>
              <a:t>V Slovenijo jih je uvedel v letu 1989/90 Zoran Maksimovič. V letu 1990/91 pa jih je v svoj program vključil tudi CSD Idrija.</a:t>
            </a:r>
          </a:p>
          <a:p>
            <a:endParaRPr lang="sl-SI" dirty="0"/>
          </a:p>
        </p:txBody>
      </p:sp>
      <p:pic>
        <p:nvPicPr>
          <p:cNvPr id="3074" name="Picture 2" descr="300x200-otroc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5358475"/>
            <a:ext cx="2880320" cy="1360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3644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dirty="0" smtClean="0"/>
              <a:t/>
            </a:r>
            <a:br>
              <a:rPr lang="sl-SI" dirty="0" smtClean="0"/>
            </a:br>
            <a:endParaRPr lang="sl-SI" dirty="0"/>
          </a:p>
        </p:txBody>
      </p:sp>
      <p:sp>
        <p:nvSpPr>
          <p:cNvPr id="15362" name="Ograda vsebine 2"/>
          <p:cNvSpPr>
            <a:spLocks noGrp="1"/>
          </p:cNvSpPr>
          <p:nvPr>
            <p:ph idx="1"/>
          </p:nvPr>
        </p:nvSpPr>
        <p:spPr>
          <a:xfrm>
            <a:off x="323850" y="1052513"/>
            <a:ext cx="8229600" cy="5160962"/>
          </a:xfrm>
        </p:spPr>
        <p:txBody>
          <a:bodyPr/>
          <a:lstStyle/>
          <a:p>
            <a:pPr marL="109538" indent="0" eaLnBrk="1" hangingPunct="1">
              <a:buFont typeface="Georgia" pitchFamily="18" charset="0"/>
              <a:buNone/>
            </a:pPr>
            <a:r>
              <a:rPr lang="sl-SI" sz="3200" dirty="0" smtClean="0"/>
              <a:t>Cilji mladinskih delavnic:</a:t>
            </a:r>
          </a:p>
          <a:p>
            <a:pPr marL="452438" indent="-342900" eaLnBrk="1" hangingPunct="1"/>
            <a:r>
              <a:rPr lang="sl-SI" sz="2000" dirty="0" smtClean="0"/>
              <a:t>pridobivanje socialnih veščin s področja komunikacije, medsebojnih odnosov, ravnanja v kriznih situacijah;</a:t>
            </a:r>
          </a:p>
          <a:p>
            <a:pPr marL="452438" indent="-342900" eaLnBrk="1" hangingPunct="1"/>
            <a:r>
              <a:rPr lang="sl-SI" sz="2000" dirty="0" smtClean="0"/>
              <a:t>razvijanje strategij individualne in skupinske interakcije;</a:t>
            </a:r>
          </a:p>
          <a:p>
            <a:pPr marL="452438" indent="-342900" eaLnBrk="1" hangingPunct="1"/>
            <a:r>
              <a:rPr lang="sl-SI" sz="2000" dirty="0" smtClean="0"/>
              <a:t>intelektualno in emocionalno angažiranje mladostnikov;</a:t>
            </a:r>
          </a:p>
          <a:p>
            <a:pPr marL="452438" indent="-342900" eaLnBrk="1" hangingPunct="1"/>
            <a:r>
              <a:rPr lang="sl-SI" sz="2000" dirty="0" smtClean="0"/>
              <a:t>pridobivanje znanja na osnovi učenja skozi lastno izkušnjo in odkrivanjem;</a:t>
            </a:r>
          </a:p>
          <a:p>
            <a:pPr marL="452438" indent="-342900" eaLnBrk="1" hangingPunct="1"/>
            <a:r>
              <a:rPr lang="sl-SI" sz="2000" dirty="0" smtClean="0"/>
              <a:t>učenje za samostojno in kompetentno reševanje svojih razvojnih in socialnih problemov in stisk;</a:t>
            </a:r>
          </a:p>
          <a:p>
            <a:pPr marL="452438" indent="-342900" eaLnBrk="1" hangingPunct="1"/>
            <a:r>
              <a:rPr lang="sl-SI" sz="2000" dirty="0" smtClean="0"/>
              <a:t>zmanjševanje povpraševanja po prepovedanih drogah med mladostniki;</a:t>
            </a:r>
          </a:p>
          <a:p>
            <a:pPr marL="452438" indent="-342900" eaLnBrk="1" hangingPunct="1"/>
            <a:r>
              <a:rPr lang="sl-SI" sz="2000" dirty="0" smtClean="0"/>
              <a:t>oblikovanje pozitivne samopodobe, samopotrditve skozi ustvarjalno delo;</a:t>
            </a:r>
          </a:p>
          <a:p>
            <a:pPr marL="452438" indent="-342900" eaLnBrk="1" hangingPunct="1"/>
            <a:r>
              <a:rPr lang="sl-SI" sz="2000" dirty="0" smtClean="0"/>
              <a:t>krepitev notranjih moči in potencialov posameznika;</a:t>
            </a:r>
          </a:p>
          <a:p>
            <a:pPr marL="452438" indent="-342900" eaLnBrk="1" hangingPunct="1"/>
            <a:r>
              <a:rPr lang="sl-SI" sz="2000" dirty="0" smtClean="0"/>
              <a:t>posredovanje ustreznih informacij o nevarnosti rizičnega vedenja.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Metoda dela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Skupinsko delo z </a:t>
            </a:r>
            <a:r>
              <a:rPr lang="sl-SI" dirty="0" smtClean="0"/>
              <a:t>mladostniki (od 5 do 14 oseb)</a:t>
            </a:r>
          </a:p>
          <a:p>
            <a:pPr lvl="1"/>
            <a:r>
              <a:rPr lang="sl-SI" dirty="0" smtClean="0"/>
              <a:t>razvijanje </a:t>
            </a:r>
            <a:r>
              <a:rPr lang="sl-SI" dirty="0"/>
              <a:t>socialnih veščin; igranje različnih vlog, simulacijskih </a:t>
            </a:r>
            <a:r>
              <a:rPr lang="sl-SI" dirty="0" smtClean="0"/>
              <a:t>iger, </a:t>
            </a:r>
            <a:r>
              <a:rPr lang="sl-SI" dirty="0"/>
              <a:t>nedokončanih zgodb, pantomime, vodenih fantazij </a:t>
            </a:r>
            <a:endParaRPr lang="sl-SI" dirty="0" smtClean="0"/>
          </a:p>
          <a:p>
            <a:pPr lvl="1"/>
            <a:r>
              <a:rPr lang="sl-SI" dirty="0" smtClean="0"/>
              <a:t>diskusija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1857" y="4005064"/>
            <a:ext cx="4092631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1078" y="623491"/>
            <a:ext cx="2305418" cy="1581373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066800"/>
          </a:xfrm>
        </p:spPr>
        <p:txBody>
          <a:bodyPr/>
          <a:lstStyle/>
          <a:p>
            <a:r>
              <a:rPr lang="sl-SI" dirty="0" smtClean="0"/>
              <a:t>Način dela in vodenja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0" y="1831504"/>
            <a:ext cx="9036496" cy="4324350"/>
          </a:xfrm>
        </p:spPr>
        <p:txBody>
          <a:bodyPr/>
          <a:lstStyle/>
          <a:p>
            <a:pPr marL="566738" indent="-457200" eaLnBrk="1" hangingPunct="1">
              <a:spcBef>
                <a:spcPct val="0"/>
              </a:spcBef>
              <a:buClrTx/>
            </a:pPr>
            <a:r>
              <a:rPr lang="sl-SI" dirty="0" smtClean="0"/>
              <a:t>Vodja </a:t>
            </a:r>
            <a:r>
              <a:rPr lang="sl-SI" dirty="0" smtClean="0"/>
              <a:t>(izvajalec) delavnice</a:t>
            </a:r>
            <a:r>
              <a:rPr lang="sl-SI" dirty="0" smtClean="0"/>
              <a:t>:</a:t>
            </a:r>
          </a:p>
          <a:p>
            <a:pPr marL="858838" lvl="1" indent="-457200" eaLnBrk="1" hangingPunct="1">
              <a:spcBef>
                <a:spcPct val="0"/>
              </a:spcBef>
              <a:buClrTx/>
            </a:pPr>
            <a:r>
              <a:rPr lang="sl-SI" dirty="0" smtClean="0"/>
              <a:t>ustvarja </a:t>
            </a:r>
            <a:r>
              <a:rPr lang="sl-SI" dirty="0"/>
              <a:t>enakopravne pogoje za individualne spremembe v </a:t>
            </a:r>
            <a:r>
              <a:rPr lang="sl-SI" dirty="0" smtClean="0"/>
              <a:t>skupini (s socialno podporo, </a:t>
            </a:r>
            <a:r>
              <a:rPr lang="sl-SI" dirty="0" err="1" smtClean="0"/>
              <a:t>nedirektivnim</a:t>
            </a:r>
            <a:r>
              <a:rPr lang="sl-SI" dirty="0" smtClean="0"/>
              <a:t> delom </a:t>
            </a:r>
            <a:r>
              <a:rPr lang="sl-SI" dirty="0"/>
              <a:t>in </a:t>
            </a:r>
            <a:r>
              <a:rPr lang="sl-SI" dirty="0" err="1" smtClean="0"/>
              <a:t>neinterpretativni</a:t>
            </a:r>
            <a:r>
              <a:rPr lang="sl-SI" dirty="0" smtClean="0"/>
              <a:t> pristopom);</a:t>
            </a:r>
          </a:p>
          <a:p>
            <a:pPr marL="858838" lvl="1" indent="-457200" eaLnBrk="1" hangingPunct="1">
              <a:spcBef>
                <a:spcPct val="0"/>
              </a:spcBef>
              <a:buClrTx/>
            </a:pPr>
            <a:r>
              <a:rPr lang="sl-SI" dirty="0" smtClean="0"/>
              <a:t>aktivno posluša;</a:t>
            </a:r>
          </a:p>
          <a:p>
            <a:pPr marL="858838" lvl="1" indent="-457200" eaLnBrk="1" hangingPunct="1">
              <a:spcBef>
                <a:spcPct val="0"/>
              </a:spcBef>
              <a:buClrTx/>
            </a:pPr>
            <a:r>
              <a:rPr lang="sl-SI" dirty="0" smtClean="0"/>
              <a:t>z vprašanji spodbuja</a:t>
            </a:r>
            <a:r>
              <a:rPr lang="sl-SI" dirty="0"/>
              <a:t>, da mladostniki sami iščejo odgovore iz določene tematike. </a:t>
            </a:r>
            <a:endParaRPr lang="sl-SI" dirty="0" smtClean="0"/>
          </a:p>
          <a:p>
            <a:pPr marL="566738" indent="-457200" eaLnBrk="1" hangingPunct="1">
              <a:spcBef>
                <a:spcPct val="0"/>
              </a:spcBef>
              <a:buClrTx/>
            </a:pPr>
            <a:r>
              <a:rPr lang="sl-SI" dirty="0" smtClean="0"/>
              <a:t>Svojega mnenja ne izražamo, ker lahko hitro postane model, ki vpliva na skupino. Želja je, da mladostniki razvijejo svoje vzorce mišljenja.</a:t>
            </a:r>
          </a:p>
          <a:p>
            <a:pPr marL="566738" indent="-457200" eaLnBrk="1" hangingPunct="1">
              <a:spcBef>
                <a:spcPct val="0"/>
              </a:spcBef>
              <a:buClrTx/>
            </a:pPr>
            <a:r>
              <a:rPr lang="sl-SI" dirty="0"/>
              <a:t>Mladostniki čustveno in intelektualno sodelujejo, kolikor so sami pripravljeni. </a:t>
            </a:r>
          </a:p>
          <a:p>
            <a:pPr marL="566738" indent="-457200" eaLnBrk="1" hangingPunct="1">
              <a:spcBef>
                <a:spcPct val="0"/>
              </a:spcBef>
              <a:buClrTx/>
            </a:pPr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60965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1021" y="764704"/>
            <a:ext cx="4248472" cy="5544616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sl-SI" sz="3600" dirty="0" smtClean="0"/>
              <a:t/>
            </a:r>
            <a:br>
              <a:rPr lang="sl-SI" sz="3600" dirty="0" smtClean="0"/>
            </a:br>
            <a:r>
              <a:rPr lang="sl-SI" sz="3200" dirty="0" smtClean="0"/>
              <a:t>Delavnice ne vsebujejo konkretnih receptov za problem temveč predstavljajo psihosocialni ambient v okviru katerega se eksperimentira in išče optimalno rešitev za problem, ki je nakazan oz. za spreminjanje in nadgradnjo obstoječih vzorcev mišljenja, čustvovanja in vedenja.</a:t>
            </a:r>
            <a:r>
              <a:rPr lang="sl-SI" sz="3600" dirty="0" smtClean="0"/>
              <a:t> 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2348880"/>
            <a:ext cx="3779912" cy="27817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Ograda vsebine 2"/>
          <p:cNvSpPr>
            <a:spLocks noGrp="1"/>
          </p:cNvSpPr>
          <p:nvPr>
            <p:ph idx="1"/>
          </p:nvPr>
        </p:nvSpPr>
        <p:spPr>
          <a:xfrm>
            <a:off x="457200" y="1484313"/>
            <a:ext cx="8229600" cy="4681537"/>
          </a:xfrm>
        </p:spPr>
        <p:txBody>
          <a:bodyPr anchor="ctr"/>
          <a:lstStyle/>
          <a:p>
            <a:pPr algn="ctr" eaLnBrk="1" hangingPunct="1">
              <a:buFont typeface="Georgia" pitchFamily="18" charset="0"/>
              <a:buNone/>
            </a:pPr>
            <a:r>
              <a:rPr lang="sl-SI" sz="3200" smtClean="0"/>
              <a:t>Teme mladinskih delavnic so dobljene iz posameznih kategorij razvojnih problemov adolescence. Vsaka mladinska delavnica ima jasno opredeljene cilje in namene.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066800"/>
          </a:xfrm>
        </p:spPr>
        <p:txBody>
          <a:bodyPr/>
          <a:lstStyle/>
          <a:p>
            <a:r>
              <a:rPr lang="sl-SI" dirty="0" smtClean="0"/>
              <a:t>Teme mladinskih delavnic</a:t>
            </a:r>
            <a:endParaRPr lang="sl-SI" dirty="0"/>
          </a:p>
        </p:txBody>
      </p:sp>
      <p:sp>
        <p:nvSpPr>
          <p:cNvPr id="4" name="Označba mesta vsebine 3"/>
          <p:cNvSpPr>
            <a:spLocks noGrp="1"/>
          </p:cNvSpPr>
          <p:nvPr>
            <p:ph sz="half" idx="1"/>
          </p:nvPr>
        </p:nvSpPr>
        <p:spPr>
          <a:xfrm>
            <a:off x="457200" y="1903512"/>
            <a:ext cx="4038600" cy="4871875"/>
          </a:xfrm>
        </p:spPr>
        <p:txBody>
          <a:bodyPr/>
          <a:lstStyle/>
          <a:p>
            <a:pPr marL="109538" indent="0"/>
            <a:r>
              <a:rPr lang="sl-SI" sz="1500" dirty="0"/>
              <a:t>Spoznavanje I in II</a:t>
            </a:r>
          </a:p>
          <a:p>
            <a:pPr marL="109538" indent="0"/>
            <a:r>
              <a:rPr lang="sl-SI" sz="1500" dirty="0"/>
              <a:t>O </a:t>
            </a:r>
            <a:r>
              <a:rPr lang="sl-SI" sz="1500" dirty="0" smtClean="0"/>
              <a:t>prijateljstvu </a:t>
            </a:r>
            <a:r>
              <a:rPr lang="sl-SI" sz="1500" dirty="0"/>
              <a:t>(medsebojni odnosi)</a:t>
            </a:r>
          </a:p>
          <a:p>
            <a:pPr marL="109538" indent="0"/>
            <a:r>
              <a:rPr lang="sl-SI" sz="1500" dirty="0"/>
              <a:t>Verbalna  komunikacija</a:t>
            </a:r>
          </a:p>
          <a:p>
            <a:pPr marL="109538" indent="0"/>
            <a:r>
              <a:rPr lang="sl-SI" sz="1500" dirty="0"/>
              <a:t>Neverbalna komunikacija</a:t>
            </a:r>
          </a:p>
          <a:p>
            <a:pPr marL="109538" indent="0"/>
            <a:r>
              <a:rPr lang="sl-SI" sz="1500" dirty="0"/>
              <a:t>Spoznavanje samega sebe</a:t>
            </a:r>
          </a:p>
          <a:p>
            <a:pPr marL="109538" indent="0"/>
            <a:r>
              <a:rPr lang="sl-SI" sz="1500" dirty="0"/>
              <a:t>O morali</a:t>
            </a:r>
          </a:p>
          <a:p>
            <a:pPr marL="109538" indent="0"/>
            <a:r>
              <a:rPr lang="sl-SI" sz="1500" dirty="0"/>
              <a:t>Kaj vse se učimo</a:t>
            </a:r>
          </a:p>
          <a:p>
            <a:pPr marL="109538" indent="0"/>
            <a:r>
              <a:rPr lang="sl-SI" sz="1500" dirty="0"/>
              <a:t>O šoli</a:t>
            </a:r>
          </a:p>
          <a:p>
            <a:pPr marL="109538" indent="0"/>
            <a:r>
              <a:rPr lang="sl-SI" sz="1500" dirty="0"/>
              <a:t>Sodelovanje in vodenje</a:t>
            </a:r>
          </a:p>
          <a:p>
            <a:pPr marL="109538" indent="0"/>
            <a:r>
              <a:rPr lang="sl-SI" sz="1500" dirty="0"/>
              <a:t>Sojenje šoli</a:t>
            </a:r>
          </a:p>
          <a:p>
            <a:pPr marL="109538" indent="0"/>
            <a:r>
              <a:rPr lang="sl-SI" sz="1500" dirty="0"/>
              <a:t>Strah - kaj je to</a:t>
            </a:r>
          </a:p>
          <a:p>
            <a:pPr marL="109538" indent="0"/>
            <a:r>
              <a:rPr lang="sl-SI" sz="1500" dirty="0"/>
              <a:t>Čustva </a:t>
            </a:r>
          </a:p>
          <a:p>
            <a:pPr marL="109538" indent="0"/>
            <a:r>
              <a:rPr lang="sl-SI" sz="1500" dirty="0"/>
              <a:t>Jaz sem OK, ti si OK</a:t>
            </a:r>
          </a:p>
          <a:p>
            <a:pPr marL="109538" indent="0"/>
            <a:r>
              <a:rPr lang="sl-SI" sz="1500" dirty="0"/>
              <a:t>Kaj bi želel biti ko odrastem</a:t>
            </a:r>
          </a:p>
          <a:p>
            <a:pPr marL="109538" indent="0"/>
            <a:r>
              <a:rPr lang="sl-SI" sz="1500" dirty="0"/>
              <a:t>Vrednote </a:t>
            </a:r>
          </a:p>
          <a:p>
            <a:pPr marL="109538" indent="0"/>
            <a:r>
              <a:rPr lang="sl-SI" sz="1500" dirty="0"/>
              <a:t>Starši niso le starši, tudi njim ni lahko</a:t>
            </a:r>
          </a:p>
          <a:p>
            <a:pPr marL="109538" indent="0"/>
            <a:r>
              <a:rPr lang="sl-SI" sz="1500" dirty="0"/>
              <a:t>Kakšne starše si </a:t>
            </a:r>
            <a:r>
              <a:rPr lang="sl-SI" sz="1500" dirty="0" smtClean="0"/>
              <a:t>želim</a:t>
            </a:r>
          </a:p>
          <a:p>
            <a:pPr marL="109538" indent="0"/>
            <a:r>
              <a:rPr lang="sl-SI" sz="1500" dirty="0"/>
              <a:t>Drugačnost (različnost)</a:t>
            </a:r>
          </a:p>
          <a:p>
            <a:pPr marL="109538" indent="0"/>
            <a:endParaRPr lang="sl-SI" sz="1500" dirty="0"/>
          </a:p>
          <a:p>
            <a:endParaRPr lang="sl-SI" sz="1500" dirty="0"/>
          </a:p>
        </p:txBody>
      </p:sp>
      <p:sp>
        <p:nvSpPr>
          <p:cNvPr id="5" name="Označba mesta vsebine 4"/>
          <p:cNvSpPr>
            <a:spLocks noGrp="1"/>
          </p:cNvSpPr>
          <p:nvPr>
            <p:ph sz="half" idx="2"/>
          </p:nvPr>
        </p:nvSpPr>
        <p:spPr>
          <a:xfrm>
            <a:off x="4648200" y="1903512"/>
            <a:ext cx="4316288" cy="4871875"/>
          </a:xfrm>
        </p:spPr>
        <p:txBody>
          <a:bodyPr/>
          <a:lstStyle/>
          <a:p>
            <a:pPr marL="109538" indent="0"/>
            <a:r>
              <a:rPr lang="sl-SI" sz="1500" dirty="0" smtClean="0"/>
              <a:t>O avtoriteti </a:t>
            </a:r>
          </a:p>
          <a:p>
            <a:pPr marL="109538" indent="0"/>
            <a:r>
              <a:rPr lang="sl-SI" sz="1500" dirty="0" smtClean="0"/>
              <a:t>O </a:t>
            </a:r>
            <a:r>
              <a:rPr lang="sl-SI" sz="1500" dirty="0"/>
              <a:t>zasvojenosti</a:t>
            </a:r>
          </a:p>
          <a:p>
            <a:pPr marL="109538" indent="0"/>
            <a:r>
              <a:rPr lang="sl-SI" sz="1500" dirty="0"/>
              <a:t>Spolnost in aids</a:t>
            </a:r>
          </a:p>
          <a:p>
            <a:pPr marL="109538" indent="0"/>
            <a:r>
              <a:rPr lang="sl-SI" sz="1500" dirty="0"/>
              <a:t>O odraslih</a:t>
            </a:r>
          </a:p>
          <a:p>
            <a:pPr marL="109538" indent="0"/>
            <a:r>
              <a:rPr lang="sl-SI" sz="1500" dirty="0"/>
              <a:t>O moških in ženskah</a:t>
            </a:r>
          </a:p>
          <a:p>
            <a:pPr marL="109538" indent="0"/>
            <a:r>
              <a:rPr lang="sl-SI" sz="1500" dirty="0"/>
              <a:t>O zdravi prehrani</a:t>
            </a:r>
          </a:p>
          <a:p>
            <a:pPr marL="109538" indent="0"/>
            <a:r>
              <a:rPr lang="sl-SI" sz="1500" dirty="0"/>
              <a:t>O kajenju</a:t>
            </a:r>
          </a:p>
          <a:p>
            <a:pPr marL="109538" indent="0"/>
            <a:r>
              <a:rPr lang="sl-SI" sz="1500" dirty="0"/>
              <a:t>Zabava</a:t>
            </a:r>
          </a:p>
          <a:p>
            <a:pPr marL="109538" indent="0"/>
            <a:r>
              <a:rPr lang="sl-SI" sz="1500" dirty="0"/>
              <a:t>Dotik</a:t>
            </a:r>
          </a:p>
          <a:p>
            <a:pPr marL="109538" indent="0"/>
            <a:r>
              <a:rPr lang="sl-SI" sz="1500" dirty="0"/>
              <a:t>Sreča</a:t>
            </a:r>
          </a:p>
          <a:p>
            <a:pPr marL="109538" indent="0"/>
            <a:r>
              <a:rPr lang="sl-SI" sz="1500" dirty="0"/>
              <a:t>Sprejemanje odločitev in obvladovanje </a:t>
            </a:r>
            <a:r>
              <a:rPr lang="sl-SI" sz="1500" dirty="0" smtClean="0"/>
              <a:t>vplivov</a:t>
            </a:r>
          </a:p>
          <a:p>
            <a:pPr marL="109538" indent="0"/>
            <a:r>
              <a:rPr lang="sl-SI" sz="1500" dirty="0" smtClean="0"/>
              <a:t> Enakopravnost </a:t>
            </a:r>
            <a:r>
              <a:rPr lang="sl-SI" sz="1500" dirty="0"/>
              <a:t>spolov </a:t>
            </a:r>
            <a:endParaRPr lang="sl-SI" sz="1500" dirty="0" smtClean="0"/>
          </a:p>
          <a:p>
            <a:pPr marL="109538" indent="0"/>
            <a:r>
              <a:rPr lang="sl-SI" sz="1500" dirty="0" smtClean="0"/>
              <a:t>Revščina </a:t>
            </a:r>
          </a:p>
          <a:p>
            <a:pPr marL="109538" indent="0"/>
            <a:r>
              <a:rPr lang="sl-SI" sz="1500" dirty="0" smtClean="0"/>
              <a:t>Moja družina, </a:t>
            </a:r>
            <a:r>
              <a:rPr lang="sl-SI" sz="1500" dirty="0"/>
              <a:t>moja prihodnost </a:t>
            </a:r>
            <a:endParaRPr lang="sl-SI" sz="1500" dirty="0" smtClean="0"/>
          </a:p>
          <a:p>
            <a:pPr marL="109538" indent="0"/>
            <a:r>
              <a:rPr lang="sl-SI" sz="1500" dirty="0" err="1" smtClean="0"/>
              <a:t>Medvrstniško</a:t>
            </a:r>
            <a:r>
              <a:rPr lang="sl-SI" sz="1500" dirty="0" smtClean="0"/>
              <a:t> nasilje</a:t>
            </a:r>
          </a:p>
          <a:p>
            <a:pPr marL="109538" indent="0"/>
            <a:r>
              <a:rPr lang="sl-SI" sz="1500" dirty="0" smtClean="0"/>
              <a:t>Alkohol  </a:t>
            </a:r>
          </a:p>
          <a:p>
            <a:pPr marL="109538" indent="0"/>
            <a:r>
              <a:rPr lang="sl-SI" sz="1500" dirty="0" smtClean="0"/>
              <a:t>Varna </a:t>
            </a:r>
            <a:r>
              <a:rPr lang="sl-SI" sz="1500" dirty="0"/>
              <a:t>raba </a:t>
            </a:r>
            <a:r>
              <a:rPr lang="sl-SI" sz="1500" dirty="0" smtClean="0"/>
              <a:t>interneta,</a:t>
            </a:r>
          </a:p>
          <a:p>
            <a:pPr marL="109538" indent="0"/>
            <a:r>
              <a:rPr lang="sl-SI" sz="1500" dirty="0" smtClean="0"/>
              <a:t>Raba </a:t>
            </a:r>
            <a:r>
              <a:rPr lang="sl-SI" sz="1500" dirty="0"/>
              <a:t>mobilnih telefonov med </a:t>
            </a:r>
            <a:r>
              <a:rPr lang="sl-SI" sz="1500" dirty="0" smtClean="0"/>
              <a:t>poukom</a:t>
            </a:r>
            <a:endParaRPr lang="sl-SI" sz="1500" dirty="0"/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5554" y="836712"/>
            <a:ext cx="1836204" cy="367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852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Izvajanje mladinskih delavnic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57200" y="2221268"/>
            <a:ext cx="7931224" cy="4324350"/>
          </a:xfrm>
        </p:spPr>
        <p:txBody>
          <a:bodyPr/>
          <a:lstStyle/>
          <a:p>
            <a:r>
              <a:rPr lang="sl-SI" b="1" dirty="0" smtClean="0"/>
              <a:t>4 osnovne šole</a:t>
            </a:r>
            <a:r>
              <a:rPr lang="sl-SI" dirty="0" smtClean="0"/>
              <a:t>:</a:t>
            </a:r>
          </a:p>
          <a:p>
            <a:pPr lvl="1"/>
            <a:r>
              <a:rPr lang="sl-SI" dirty="0" smtClean="0"/>
              <a:t>Idrija, Spodnja, Idrija, Črni Vrh, Cerkno</a:t>
            </a:r>
          </a:p>
          <a:p>
            <a:r>
              <a:rPr lang="sl-SI" dirty="0"/>
              <a:t>povprečno </a:t>
            </a:r>
            <a:r>
              <a:rPr lang="sl-SI" b="1" dirty="0" smtClean="0"/>
              <a:t>40 </a:t>
            </a:r>
            <a:r>
              <a:rPr lang="sl-SI" dirty="0" smtClean="0"/>
              <a:t>do </a:t>
            </a:r>
            <a:r>
              <a:rPr lang="sl-SI" b="1" dirty="0" smtClean="0"/>
              <a:t>70</a:t>
            </a:r>
            <a:r>
              <a:rPr lang="sl-SI" dirty="0" smtClean="0"/>
              <a:t> </a:t>
            </a:r>
            <a:r>
              <a:rPr lang="sl-SI" dirty="0"/>
              <a:t>šolskih </a:t>
            </a:r>
            <a:r>
              <a:rPr lang="sl-SI" dirty="0" smtClean="0"/>
              <a:t>ur letno</a:t>
            </a:r>
          </a:p>
          <a:p>
            <a:r>
              <a:rPr lang="sl-SI" dirty="0" smtClean="0"/>
              <a:t>vključenih do </a:t>
            </a:r>
            <a:r>
              <a:rPr lang="sl-SI" b="1" dirty="0"/>
              <a:t>350</a:t>
            </a:r>
            <a:r>
              <a:rPr lang="sl-SI" dirty="0"/>
              <a:t> otrok </a:t>
            </a:r>
            <a:r>
              <a:rPr lang="sl-SI" dirty="0" smtClean="0"/>
              <a:t>iz 7</a:t>
            </a:r>
            <a:r>
              <a:rPr lang="sl-SI" dirty="0"/>
              <a:t>., 8. in 9. razredov ter občasno tudi iz 6. razredov, za katere se posamezne teme </a:t>
            </a:r>
            <a:r>
              <a:rPr lang="sl-SI" dirty="0" smtClean="0"/>
              <a:t>prilagodi</a:t>
            </a:r>
          </a:p>
          <a:p>
            <a:r>
              <a:rPr lang="sl-SI" dirty="0" smtClean="0"/>
              <a:t>program finančno podpirata obe občini – </a:t>
            </a:r>
            <a:r>
              <a:rPr lang="sl-SI" b="1" dirty="0" smtClean="0"/>
              <a:t>Idrija in Cerkno</a:t>
            </a:r>
          </a:p>
          <a:p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720843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1459</TotalTime>
  <Words>550</Words>
  <Application>Microsoft Office PowerPoint</Application>
  <PresentationFormat>Diaprojekcija na zaslonu (4:3)</PresentationFormat>
  <Paragraphs>88</Paragraphs>
  <Slides>11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11</vt:i4>
      </vt:variant>
    </vt:vector>
  </HeadingPairs>
  <TitlesOfParts>
    <vt:vector size="16" baseType="lpstr">
      <vt:lpstr>Arial</vt:lpstr>
      <vt:lpstr>Georgia</vt:lpstr>
      <vt:lpstr>Trebuchet MS</vt:lpstr>
      <vt:lpstr>Wingdings 2</vt:lpstr>
      <vt:lpstr>Urbano</vt:lpstr>
      <vt:lpstr>Mladinske delavnice </vt:lpstr>
      <vt:lpstr>Zgodovina mladinskih delavnic </vt:lpstr>
      <vt:lpstr> </vt:lpstr>
      <vt:lpstr>Metoda dela</vt:lpstr>
      <vt:lpstr>Način dela in vodenja</vt:lpstr>
      <vt:lpstr> Delavnice ne vsebujejo konkretnih receptov za problem temveč predstavljajo psihosocialni ambient v okviru katerega se eksperimentira in išče optimalno rešitev za problem, ki je nakazan oz. za spreminjanje in nadgradnjo obstoječih vzorcev mišljenja, čustvovanja in vedenja. </vt:lpstr>
      <vt:lpstr>PowerPointova predstavitev</vt:lpstr>
      <vt:lpstr>Teme mladinskih delavnic</vt:lpstr>
      <vt:lpstr>Izvajanje mladinskih delavnic</vt:lpstr>
      <vt:lpstr>Evalvacija mladinskih delavnic</vt:lpstr>
      <vt:lpstr>PowerPointova predstavitev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OBRAVNAVA V SKUPNOSTI</dc:title>
  <dc:creator>Irena Ogrič</dc:creator>
  <cp:lastModifiedBy>Mateja</cp:lastModifiedBy>
  <cp:revision>53</cp:revision>
  <cp:lastPrinted>2015-03-27T11:17:25Z</cp:lastPrinted>
  <dcterms:created xsi:type="dcterms:W3CDTF">2010-03-21T10:04:19Z</dcterms:created>
  <dcterms:modified xsi:type="dcterms:W3CDTF">2015-03-28T05:17:55Z</dcterms:modified>
</cp:coreProperties>
</file>